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80" r:id="rId4"/>
    <p:sldId id="299" r:id="rId5"/>
    <p:sldId id="283" r:id="rId6"/>
    <p:sldId id="288" r:id="rId7"/>
    <p:sldId id="291" r:id="rId8"/>
    <p:sldId id="292" r:id="rId9"/>
    <p:sldId id="293" r:id="rId10"/>
    <p:sldId id="295" r:id="rId11"/>
    <p:sldId id="298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544027"/>
            <a:ext cx="9144000" cy="124911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/>
          <p:cNvSpPr/>
          <p:nvPr/>
        </p:nvSpPr>
        <p:spPr>
          <a:xfrm>
            <a:off x="-3550" y="5772993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2019·4</a:t>
            </a:r>
            <a:endParaRPr lang="zh-CN" altLang="en-US" sz="1350" dirty="0"/>
          </a:p>
        </p:txBody>
      </p:sp>
      <p:sp>
        <p:nvSpPr>
          <p:cNvPr id="5" name="箭头: 五边形 4"/>
          <p:cNvSpPr/>
          <p:nvPr/>
        </p:nvSpPr>
        <p:spPr>
          <a:xfrm>
            <a:off x="0" y="0"/>
            <a:ext cx="2539433" cy="532661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latin typeface="Bell MT" panose="02020503060305020303" pitchFamily="18" charset="0"/>
              </a:rPr>
              <a:t>BUAA·SCSE</a:t>
            </a:r>
            <a:endParaRPr lang="zh-CN" altLang="en-US" sz="27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22" y="3079066"/>
            <a:ext cx="3016555" cy="2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3985262"/>
            <a:ext cx="2142015" cy="28790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9" y="4064863"/>
            <a:ext cx="3417896" cy="27931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前后端耦合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5" t="18962" r="20691" b="31200"/>
          <a:stretch>
            <a:fillRect/>
          </a:stretch>
        </p:blipFill>
        <p:spPr>
          <a:xfrm>
            <a:off x="2623352" y="863613"/>
            <a:ext cx="4598632" cy="299561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5" t="68276" r="20691" b="1"/>
          <a:stretch>
            <a:fillRect/>
          </a:stretch>
        </p:blipFill>
        <p:spPr>
          <a:xfrm>
            <a:off x="2623351" y="3918733"/>
            <a:ext cx="4598633" cy="2175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5860" y="2809142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后端数据库</a:t>
            </a:r>
          </a:p>
        </p:txBody>
      </p:sp>
      <p:sp>
        <p:nvSpPr>
          <p:cNvPr id="8" name="箭头: 右 7"/>
          <p:cNvSpPr/>
          <p:nvPr/>
        </p:nvSpPr>
        <p:spPr>
          <a:xfrm>
            <a:off x="1491449" y="2805612"/>
            <a:ext cx="1367161" cy="3693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42045" y="4913061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后端数据库</a:t>
            </a:r>
          </a:p>
        </p:txBody>
      </p:sp>
      <p:sp>
        <p:nvSpPr>
          <p:cNvPr id="27" name="箭头: 右 26"/>
          <p:cNvSpPr/>
          <p:nvPr/>
        </p:nvSpPr>
        <p:spPr>
          <a:xfrm>
            <a:off x="1467634" y="4909531"/>
            <a:ext cx="1367161" cy="3693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前后端耦合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文本框 22"/>
          <p:cNvSpPr txBox="1"/>
          <p:nvPr/>
        </p:nvSpPr>
        <p:spPr>
          <a:xfrm>
            <a:off x="3453765" y="975360"/>
            <a:ext cx="138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后端数据库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1874520"/>
            <a:ext cx="4457700" cy="1438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" y="2324100"/>
            <a:ext cx="4400550" cy="321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3660775"/>
            <a:ext cx="4419600" cy="229552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7140000">
            <a:off x="2602230" y="1755140"/>
            <a:ext cx="1473835" cy="36449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2760000">
            <a:off x="4565650" y="1517650"/>
            <a:ext cx="1025525" cy="36449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4680000">
            <a:off x="3098800" y="2571115"/>
            <a:ext cx="2795270" cy="36449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782850"/>
            <a:ext cx="2882537" cy="3674876"/>
          </a:xfrm>
          <a:prstGeom prst="rect">
            <a:avLst/>
          </a:prstGeom>
        </p:spPr>
      </p:pic>
      <p:sp>
        <p:nvSpPr>
          <p:cNvPr id="9" name="矩形: 剪去对角 8"/>
          <p:cNvSpPr/>
          <p:nvPr/>
        </p:nvSpPr>
        <p:spPr>
          <a:xfrm>
            <a:off x="382848" y="2576743"/>
            <a:ext cx="6045693" cy="1704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50" b="1" dirty="0"/>
              <a:t>谢谢大家</a:t>
            </a:r>
            <a:endParaRPr lang="en-US" altLang="zh-CN" sz="4050" b="1" dirty="0"/>
          </a:p>
        </p:txBody>
      </p:sp>
      <p:sp>
        <p:nvSpPr>
          <p:cNvPr id="21" name="矩形 20"/>
          <p:cNvSpPr/>
          <p:nvPr/>
        </p:nvSpPr>
        <p:spPr>
          <a:xfrm>
            <a:off x="-1" y="6089526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1" name="矩形 10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4" name="箭头: 五边形 13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5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040304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" y="3978998"/>
            <a:ext cx="2142015" cy="2879002"/>
          </a:xfrm>
          <a:prstGeom prst="rect">
            <a:avLst/>
          </a:prstGeom>
        </p:spPr>
      </p:pic>
      <p:sp>
        <p:nvSpPr>
          <p:cNvPr id="16" name="矩形: 剪去对角 15"/>
          <p:cNvSpPr/>
          <p:nvPr/>
        </p:nvSpPr>
        <p:spPr>
          <a:xfrm>
            <a:off x="3498928" y="2808198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前端开发</a:t>
            </a:r>
            <a:endParaRPr lang="en-US" altLang="zh-CN" sz="2400" b="1" dirty="0"/>
          </a:p>
        </p:txBody>
      </p:sp>
      <p:sp>
        <p:nvSpPr>
          <p:cNvPr id="17" name="矩形: 剪去对角 16"/>
          <p:cNvSpPr/>
          <p:nvPr/>
        </p:nvSpPr>
        <p:spPr>
          <a:xfrm>
            <a:off x="3504336" y="3393429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后端开发</a:t>
            </a:r>
            <a:endParaRPr lang="en-US" altLang="zh-CN" sz="2400" b="1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5" y="3990438"/>
            <a:ext cx="3658130" cy="28790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0904" y="2935777"/>
            <a:ext cx="21550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0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40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0" name="矩形: 剪去对角 19"/>
          <p:cNvSpPr/>
          <p:nvPr/>
        </p:nvSpPr>
        <p:spPr>
          <a:xfrm>
            <a:off x="3498927" y="2230675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本阶段工作</a:t>
            </a:r>
            <a:endParaRPr lang="en-US" altLang="zh-CN" sz="2400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22" name="矩形 21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24" name="箭头: 五边形 23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25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矩形: 剪去对角 14"/>
          <p:cNvSpPr/>
          <p:nvPr/>
        </p:nvSpPr>
        <p:spPr>
          <a:xfrm>
            <a:off x="3498927" y="3978660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前后端耦合</a:t>
            </a:r>
            <a:endParaRPr lang="en-US" altLang="zh-CN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本阶段工作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" name="文本框 13"/>
          <p:cNvSpPr txBox="1"/>
          <p:nvPr/>
        </p:nvSpPr>
        <p:spPr>
          <a:xfrm>
            <a:off x="6460276" y="1110229"/>
            <a:ext cx="1797332" cy="329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整体项目迭代情况没有太大变化，进度有较大提升，推进情况正常，目前前后端耦合初步完成，</a:t>
            </a:r>
            <a:r>
              <a:rPr lang="en-US" altLang="zh-CN" sz="1400" b="1" dirty="0"/>
              <a:t>ApacheAssistant1.0</a:t>
            </a:r>
            <a:r>
              <a:rPr lang="zh-CN" altLang="en-US" sz="1400" b="1" dirty="0"/>
              <a:t>正式上线。（对于功能进行了简单实验，但不排除</a:t>
            </a:r>
            <a:r>
              <a:rPr lang="zh-CN" altLang="en-US" sz="1400" b="1" dirty="0">
                <a:solidFill>
                  <a:srgbClr val="FF0000"/>
                </a:solidFill>
              </a:rPr>
              <a:t>有一堆</a:t>
            </a:r>
            <a:r>
              <a:rPr lang="en-US" altLang="zh-CN" sz="1400" b="1" dirty="0">
                <a:solidFill>
                  <a:srgbClr val="FF0000"/>
                </a:solidFill>
              </a:rPr>
              <a:t>bug</a:t>
            </a:r>
            <a:r>
              <a:rPr lang="zh-CN" altLang="en-US" sz="1400" b="1" dirty="0"/>
              <a:t>的可能性）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2" y="2755744"/>
            <a:ext cx="2136800" cy="19108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DA8790B-DC12-4FC6-8E04-70AC0A156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14" y="744027"/>
            <a:ext cx="5143500" cy="240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27" y="2915457"/>
            <a:ext cx="3364137" cy="18131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3ED9F0-438D-4338-8F57-7B3475FFB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6" y="4686302"/>
            <a:ext cx="5753100" cy="1447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561E4D-8872-43BB-84F6-D4CAEC426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861" y="5410202"/>
            <a:ext cx="1797333" cy="332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本阶段工作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D55D34F-A562-443B-A646-3E0702AEF1D4}"/>
              </a:ext>
            </a:extLst>
          </p:cNvPr>
          <p:cNvSpPr txBox="1"/>
          <p:nvPr/>
        </p:nvSpPr>
        <p:spPr>
          <a:xfrm>
            <a:off x="941033" y="1162975"/>
            <a:ext cx="438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根据实际情况对迭代周期进行了修改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ED69115-E3AA-4851-BE22-A07FF20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67" y="1704694"/>
            <a:ext cx="2181225" cy="42767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A881E1-3174-4428-BE59-43D31617B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8"/>
          <a:stretch/>
        </p:blipFill>
        <p:spPr>
          <a:xfrm>
            <a:off x="4394447" y="4287143"/>
            <a:ext cx="2808024" cy="16942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4CDFF4-BDD3-4D09-88D7-A14B061AA05A}"/>
              </a:ext>
            </a:extLst>
          </p:cNvPr>
          <p:cNvSpPr txBox="1"/>
          <p:nvPr/>
        </p:nvSpPr>
        <p:spPr>
          <a:xfrm>
            <a:off x="4394447" y="1704694"/>
            <a:ext cx="4199137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下一步：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完成系统</a:t>
            </a:r>
            <a:r>
              <a:rPr lang="en-US" altLang="zh-CN" dirty="0"/>
              <a:t>version1.1</a:t>
            </a:r>
            <a:r>
              <a:rPr lang="zh-CN" altLang="en-US" dirty="0"/>
              <a:t>，定义为：基本功能正常，所有界面完整简洁可用。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/>
              <a:t>（静态页面</a:t>
            </a:r>
            <a:r>
              <a:rPr lang="en-US" altLang="zh-CN" dirty="0"/>
              <a:t>-</a:t>
            </a:r>
            <a:r>
              <a:rPr lang="zh-CN" altLang="en-US" dirty="0"/>
              <a:t>介绍、联系、</a:t>
            </a:r>
            <a:r>
              <a:rPr lang="en-US" altLang="zh-CN"/>
              <a:t>logo</a:t>
            </a:r>
            <a:r>
              <a:rPr lang="zh-CN" altLang="en-US"/>
              <a:t>设计、布局调整等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根据课程进度，进入测试阶段，调研设计测试方案。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9F55B1-C6D6-4574-B6A0-BA27BC14E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934" y="5123167"/>
            <a:ext cx="13906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8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/>
          <p:cNvSpPr/>
          <p:nvPr/>
        </p:nvSpPr>
        <p:spPr>
          <a:xfrm>
            <a:off x="142045" y="751077"/>
            <a:ext cx="4563123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完成了四个主要</a:t>
            </a:r>
            <a:r>
              <a:rPr lang="zh-CN" altLang="en-US"/>
              <a:t>功能页面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" y="1266491"/>
            <a:ext cx="4073682" cy="48404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2BAC17-7059-48B8-ABA6-C2553E97E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807" y="730020"/>
            <a:ext cx="4187116" cy="30102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8930D3-D190-4B91-B520-7C6AE96D2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807" y="4039339"/>
            <a:ext cx="2504927" cy="1585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952785-9A83-41FD-BEE5-8CDA8B64EE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4" r="19321"/>
          <a:stretch/>
        </p:blipFill>
        <p:spPr>
          <a:xfrm>
            <a:off x="7443372" y="4008927"/>
            <a:ext cx="1287256" cy="1876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" name="矩形 13"/>
          <p:cNvSpPr/>
          <p:nvPr/>
        </p:nvSpPr>
        <p:spPr>
          <a:xfrm>
            <a:off x="443883" y="751077"/>
            <a:ext cx="4563123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完成了四个主要</a:t>
            </a:r>
            <a:r>
              <a:rPr lang="zh-CN" altLang="en-US"/>
              <a:t>功能页面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0" y="1688162"/>
            <a:ext cx="5060270" cy="40079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5"/>
          <a:stretch>
            <a:fillRect/>
          </a:stretch>
        </p:blipFill>
        <p:spPr>
          <a:xfrm>
            <a:off x="222192" y="1493104"/>
            <a:ext cx="3550817" cy="4431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后端开发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/>
          <p:cNvSpPr/>
          <p:nvPr/>
        </p:nvSpPr>
        <p:spPr>
          <a:xfrm>
            <a:off x="443884" y="1065320"/>
            <a:ext cx="2170730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后端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API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开发进度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0881"/>
            <a:ext cx="4342434" cy="3609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4" y="2283623"/>
            <a:ext cx="4041428" cy="3171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后端开发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/>
          <p:cNvSpPr/>
          <p:nvPr/>
        </p:nvSpPr>
        <p:spPr>
          <a:xfrm>
            <a:off x="443884" y="1065320"/>
            <a:ext cx="2170730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修改部分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API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3" y="1756374"/>
            <a:ext cx="7701489" cy="41857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前后端耦合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 cstate="screen"/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2" b="57362"/>
          <a:stretch>
            <a:fillRect/>
          </a:stretch>
        </p:blipFill>
        <p:spPr>
          <a:xfrm>
            <a:off x="583139" y="1148522"/>
            <a:ext cx="5226932" cy="144185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6" b="10808"/>
          <a:stretch>
            <a:fillRect/>
          </a:stretch>
        </p:blipFill>
        <p:spPr>
          <a:xfrm>
            <a:off x="583139" y="2949406"/>
            <a:ext cx="4836854" cy="26314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85560" y="1684782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后端数据库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58252" y="4343544"/>
            <a:ext cx="136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后端数据库</a:t>
            </a:r>
          </a:p>
        </p:txBody>
      </p:sp>
      <p:sp>
        <p:nvSpPr>
          <p:cNvPr id="25" name="箭头: 右 24"/>
          <p:cNvSpPr/>
          <p:nvPr/>
        </p:nvSpPr>
        <p:spPr>
          <a:xfrm rot="12707932">
            <a:off x="5990250" y="1518403"/>
            <a:ext cx="577049" cy="2093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右 25"/>
          <p:cNvSpPr/>
          <p:nvPr/>
        </p:nvSpPr>
        <p:spPr>
          <a:xfrm rot="20042597">
            <a:off x="5991799" y="2037943"/>
            <a:ext cx="577049" cy="2093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167</Words>
  <Application>Microsoft Office PowerPoint</Application>
  <PresentationFormat>全屏显示(4:3)</PresentationFormat>
  <Paragraphs>46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Algerian</vt:lpstr>
      <vt:lpstr>Arial</vt:lpstr>
      <vt:lpstr>Bell MT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315</cp:revision>
  <dcterms:created xsi:type="dcterms:W3CDTF">2018-08-30T05:40:00Z</dcterms:created>
  <dcterms:modified xsi:type="dcterms:W3CDTF">2019-05-10T04:44:39Z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